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FEA"/>
    <a:srgbClr val="190B28"/>
    <a:srgbClr val="EC9DED"/>
    <a:srgbClr val="EE7B30"/>
    <a:srgbClr val="DB5461"/>
    <a:srgbClr val="A17C6B"/>
    <a:srgbClr val="5B7B7A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2442E-0203-4F47-942C-6C72E2658682}" v="1227" dt="2023-05-09T01:48:51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80" d="100"/>
          <a:sy n="80" d="100"/>
        </p:scale>
        <p:origin x="19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8C2BB-1EF7-3220-4A03-B3EAEBE72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4EB0AB-5294-C328-5975-6582F29B6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0FE68-FCC6-AB1D-B63C-0BB4C22A3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2C01-D5BF-4436-821C-F6A9B584AD6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F3289-28CA-6B72-64C2-1FE1B5E2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F31E6-1311-60B1-188E-90712DE8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ED8E-D548-4608-985A-2900AD35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1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A9DFA-FCAE-0A6C-3954-B1B0C3E3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71A38F-0C1D-1EEE-CEE7-9869FEF4A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5980F-2530-1732-584C-D8666E7E5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2C01-D5BF-4436-821C-F6A9B584AD6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ABAE8-C71F-A95E-CB8C-68757666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FD156-5ACF-C5AC-D1F1-0D83E3F58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ED8E-D548-4608-985A-2900AD35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8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E1B9C0-7AC3-E743-9243-08F00F6AC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4A098-C053-A090-2090-E2DDA3713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FA5EA-41D7-D6CF-3553-438D22EF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2C01-D5BF-4436-821C-F6A9B584AD6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B453A-BF12-63AC-E384-985F2616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634E4-A5C9-12DA-6C06-CA363E67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ED8E-D548-4608-985A-2900AD35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54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D560-A6B3-61A5-D72E-D8BAFB141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6C8C1-56D8-A91F-7080-C94976EDD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EB9A7-37AE-298C-A958-649BBA74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2C01-D5BF-4436-821C-F6A9B584AD6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820B3-09B8-0C41-FC83-59C7EA70B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C2A97-611F-B30A-7A97-B1F9599D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ED8E-D548-4608-985A-2900AD35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42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3709-2FEF-DF30-4EBC-E8703FE6A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7DBB7-96A8-E8A0-00CC-5BB84B94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B565C-A1D6-E92A-C477-080703E97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2C01-D5BF-4436-821C-F6A9B584AD6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8D0F3-F2EF-8E59-90D6-7939AC4EC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67201-AAB5-B456-CEB0-700987B90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ED8E-D548-4608-985A-2900AD35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5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55F1-52ED-3A8D-4044-64A2D8B66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C6A19-0B81-40DA-0C64-93800E56B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4B4EC-0B95-C9C7-8A99-85941AA34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A34E5-C8C8-F204-9059-9F75C92FD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2C01-D5BF-4436-821C-F6A9B584AD6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13063-9CF8-64C8-DB5E-0D9C4D762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A8671-9812-2028-214F-EBB165B7C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ED8E-D548-4608-985A-2900AD35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8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75D8-AF19-6208-42CA-4DB3BCD2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87364-088C-6571-5EC3-73CE1378B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53EED-C36C-9B43-7640-2D0FB3221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39FF85-0238-A8CB-BDA6-0B3DA070A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8FDE1F-0D80-9099-C26F-D86C3DB89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68F774-E810-6283-A4A4-47BF5600F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2C01-D5BF-4436-821C-F6A9B584AD6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8AE7AA-8DD8-9790-FF54-74270A2F6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52C6E-537A-C094-87B7-429CD30D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ED8E-D548-4608-985A-2900AD35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9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FD158-0C4F-9D8C-86D1-F421B78D6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935A5-8577-2E6E-1B87-5F6F7B565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2C01-D5BF-4436-821C-F6A9B584AD6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2E845-D777-A1EE-FDBB-0447C6412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04A19-DED2-4CF3-9EF8-3B4968A7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ED8E-D548-4608-985A-2900AD35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32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BEB743-0280-B032-885B-8C18AC6F1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2C01-D5BF-4436-821C-F6A9B584AD6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856EE-7CB5-EA0F-BCE4-03EED3992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FA630-DA55-39B2-D062-6BC0EDC3C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ED8E-D548-4608-985A-2900AD35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36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0DF3-B5BA-E4ED-D484-5D369CCB1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A7AF-8317-E52B-E26A-E57EF3493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8707B-C8B7-7317-1F91-546AB5F01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82DC5-3BD7-A9E7-6171-45E70366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2C01-D5BF-4436-821C-F6A9B584AD6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B8E3C-573B-5839-5189-8E304BFCA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E4348-7D48-8888-1F2C-0D5B0CC4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ED8E-D548-4608-985A-2900AD35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9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8C0A5-0D9F-D65A-EE57-2BE772B22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7494E-4CA0-984E-363E-6E212B9C71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40D3B-6C7B-8E6E-D7F7-7DBD11414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8B4A6-DB82-AF19-26D2-2AA19FC47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72C01-D5BF-4436-821C-F6A9B584AD6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C1E3E-866F-AFA1-3C8B-953FD3D5E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E03A2-0D7E-E1BF-BCF9-A222E382F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5ED8E-D548-4608-985A-2900AD35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7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9C621-A2B9-4785-41E1-0D1DC2AF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1BF7B-EB78-7230-C4CB-1809A11DC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6D485-890F-E4F4-ECFE-9297BC9AF1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72C01-D5BF-4436-821C-F6A9B584AD6F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446F6-7842-05EB-6610-AEB244B07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68360-8619-5D03-8FA9-B72BAD5F7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5ED8E-D548-4608-985A-2900AD35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1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10" Type="http://schemas.openxmlformats.org/officeDocument/2006/relationships/image" Target="../media/image12.svg"/><Relationship Id="rId4" Type="http://schemas.openxmlformats.org/officeDocument/2006/relationships/image" Target="../media/image3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10" Type="http://schemas.openxmlformats.org/officeDocument/2006/relationships/image" Target="../media/image14.svg"/><Relationship Id="rId4" Type="http://schemas.openxmlformats.org/officeDocument/2006/relationships/image" Target="../media/image3.jpe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0.svg"/><Relationship Id="rId7" Type="http://schemas.openxmlformats.org/officeDocument/2006/relationships/image" Target="../media/image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7.svg"/><Relationship Id="rId5" Type="http://schemas.openxmlformats.org/officeDocument/2006/relationships/image" Target="../media/image14.sv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2297CA-9CA4-9F49-3497-615E895BA5DD}"/>
              </a:ext>
            </a:extLst>
          </p:cNvPr>
          <p:cNvSpPr/>
          <p:nvPr/>
        </p:nvSpPr>
        <p:spPr>
          <a:xfrm>
            <a:off x="1527810" y="885825"/>
            <a:ext cx="9136380" cy="5086350"/>
          </a:xfrm>
          <a:prstGeom prst="roundRect">
            <a:avLst>
              <a:gd name="adj" fmla="val 6105"/>
            </a:avLst>
          </a:prstGeom>
          <a:blipFill dpi="0" rotWithShape="1">
            <a:blip r:embed="rId2">
              <a:alphaModFix amt="12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blipFill>
                  <a:blip r:embed="rId4">
                    <a:alphaModFix amt="12000"/>
                  </a:blip>
                  <a:tile tx="0" ty="0" sx="100000" sy="100000" flip="none" algn="tl"/>
                </a:blipFill>
              </a:rPr>
              <a:t>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3B6E1E-DAC0-1F37-24B8-83F20F75CEA6}"/>
              </a:ext>
            </a:extLst>
          </p:cNvPr>
          <p:cNvSpPr/>
          <p:nvPr/>
        </p:nvSpPr>
        <p:spPr>
          <a:xfrm>
            <a:off x="1527810" y="885825"/>
            <a:ext cx="9136380" cy="5086350"/>
          </a:xfrm>
          <a:custGeom>
            <a:avLst/>
            <a:gdLst>
              <a:gd name="connsiteX0" fmla="*/ 0 w 9136380"/>
              <a:gd name="connsiteY0" fmla="*/ 310522 h 5086350"/>
              <a:gd name="connsiteX1" fmla="*/ 310522 w 9136380"/>
              <a:gd name="connsiteY1" fmla="*/ 0 h 5086350"/>
              <a:gd name="connsiteX2" fmla="*/ 8825858 w 9136380"/>
              <a:gd name="connsiteY2" fmla="*/ 0 h 5086350"/>
              <a:gd name="connsiteX3" fmla="*/ 9136380 w 9136380"/>
              <a:gd name="connsiteY3" fmla="*/ 310522 h 5086350"/>
              <a:gd name="connsiteX4" fmla="*/ 9136380 w 9136380"/>
              <a:gd name="connsiteY4" fmla="*/ 4775828 h 5086350"/>
              <a:gd name="connsiteX5" fmla="*/ 8825858 w 9136380"/>
              <a:gd name="connsiteY5" fmla="*/ 5086350 h 5086350"/>
              <a:gd name="connsiteX6" fmla="*/ 310522 w 9136380"/>
              <a:gd name="connsiteY6" fmla="*/ 5086350 h 5086350"/>
              <a:gd name="connsiteX7" fmla="*/ 0 w 9136380"/>
              <a:gd name="connsiteY7" fmla="*/ 4775828 h 5086350"/>
              <a:gd name="connsiteX8" fmla="*/ 0 w 9136380"/>
              <a:gd name="connsiteY8" fmla="*/ 310522 h 5086350"/>
              <a:gd name="connsiteX0" fmla="*/ 0 w 9136380"/>
              <a:gd name="connsiteY0" fmla="*/ 310522 h 5086350"/>
              <a:gd name="connsiteX1" fmla="*/ 310522 w 9136380"/>
              <a:gd name="connsiteY1" fmla="*/ 0 h 5086350"/>
              <a:gd name="connsiteX2" fmla="*/ 9136380 w 9136380"/>
              <a:gd name="connsiteY2" fmla="*/ 310522 h 5086350"/>
              <a:gd name="connsiteX3" fmla="*/ 9136380 w 9136380"/>
              <a:gd name="connsiteY3" fmla="*/ 4775828 h 5086350"/>
              <a:gd name="connsiteX4" fmla="*/ 8825858 w 9136380"/>
              <a:gd name="connsiteY4" fmla="*/ 5086350 h 5086350"/>
              <a:gd name="connsiteX5" fmla="*/ 310522 w 9136380"/>
              <a:gd name="connsiteY5" fmla="*/ 5086350 h 5086350"/>
              <a:gd name="connsiteX6" fmla="*/ 0 w 9136380"/>
              <a:gd name="connsiteY6" fmla="*/ 4775828 h 5086350"/>
              <a:gd name="connsiteX7" fmla="*/ 0 w 9136380"/>
              <a:gd name="connsiteY7" fmla="*/ 310522 h 5086350"/>
              <a:gd name="connsiteX0" fmla="*/ 0 w 9136380"/>
              <a:gd name="connsiteY0" fmla="*/ 310522 h 5086350"/>
              <a:gd name="connsiteX1" fmla="*/ 310522 w 9136380"/>
              <a:gd name="connsiteY1" fmla="*/ 0 h 5086350"/>
              <a:gd name="connsiteX2" fmla="*/ 9136380 w 9136380"/>
              <a:gd name="connsiteY2" fmla="*/ 4775828 h 5086350"/>
              <a:gd name="connsiteX3" fmla="*/ 8825858 w 9136380"/>
              <a:gd name="connsiteY3" fmla="*/ 5086350 h 5086350"/>
              <a:gd name="connsiteX4" fmla="*/ 310522 w 9136380"/>
              <a:gd name="connsiteY4" fmla="*/ 5086350 h 5086350"/>
              <a:gd name="connsiteX5" fmla="*/ 0 w 9136380"/>
              <a:gd name="connsiteY5" fmla="*/ 4775828 h 5086350"/>
              <a:gd name="connsiteX6" fmla="*/ 0 w 9136380"/>
              <a:gd name="connsiteY6" fmla="*/ 310522 h 508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36380" h="5086350">
                <a:moveTo>
                  <a:pt x="0" y="310522"/>
                </a:moveTo>
                <a:cubicBezTo>
                  <a:pt x="0" y="139025"/>
                  <a:pt x="139025" y="0"/>
                  <a:pt x="310522" y="0"/>
                </a:cubicBezTo>
                <a:lnTo>
                  <a:pt x="9136380" y="4775828"/>
                </a:lnTo>
                <a:cubicBezTo>
                  <a:pt x="9136380" y="4947325"/>
                  <a:pt x="8997355" y="5086350"/>
                  <a:pt x="8825858" y="5086350"/>
                </a:cubicBezTo>
                <a:lnTo>
                  <a:pt x="310522" y="5086350"/>
                </a:lnTo>
                <a:cubicBezTo>
                  <a:pt x="139025" y="5086350"/>
                  <a:pt x="0" y="4947325"/>
                  <a:pt x="0" y="4775828"/>
                </a:cubicBezTo>
                <a:lnTo>
                  <a:pt x="0" y="310522"/>
                </a:lnTo>
                <a:close/>
              </a:path>
            </a:pathLst>
          </a:custGeom>
          <a:solidFill>
            <a:schemeClr val="bg1">
              <a:lumMod val="85000"/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blipFill>
                  <a:blip r:embed="rId4">
                    <a:alphaModFix amt="12000"/>
                  </a:blip>
                  <a:tile tx="0" ty="0" sx="100000" sy="100000" flip="none" algn="tl"/>
                </a:blip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2F1ED-4A5F-0073-27FD-564CAF3A6160}"/>
              </a:ext>
            </a:extLst>
          </p:cNvPr>
          <p:cNvSpPr txBox="1"/>
          <p:nvPr/>
        </p:nvSpPr>
        <p:spPr>
          <a:xfrm>
            <a:off x="1527810" y="2151727"/>
            <a:ext cx="9136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95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Visual</a:t>
            </a:r>
            <a:r>
              <a:rPr lang="en-US" sz="800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 </a:t>
            </a:r>
            <a:r>
              <a:rPr lang="en-US" sz="8000" dirty="0">
                <a:solidFill>
                  <a:schemeClr val="bg1">
                    <a:lumMod val="95000"/>
                  </a:schemeClr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Pollution Detection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6375E6-FB22-C0E9-2AF4-4FB551A80438}"/>
              </a:ext>
            </a:extLst>
          </p:cNvPr>
          <p:cNvSpPr txBox="1"/>
          <p:nvPr/>
        </p:nvSpPr>
        <p:spPr>
          <a:xfrm>
            <a:off x="150831" y="6051128"/>
            <a:ext cx="1376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EFEA"/>
                </a:solidFill>
                <a:latin typeface="Quicksand Light" pitchFamily="2" charset="0"/>
              </a:rPr>
              <a:t>Presented by: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B3AC7E-8DBE-FA1B-E92B-6F618463E087}"/>
              </a:ext>
            </a:extLst>
          </p:cNvPr>
          <p:cNvSpPr txBox="1"/>
          <p:nvPr/>
        </p:nvSpPr>
        <p:spPr>
          <a:xfrm>
            <a:off x="150831" y="6358905"/>
            <a:ext cx="2904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EFEA"/>
                </a:solidFill>
                <a:latin typeface="Quicksand Light" pitchFamily="2" charset="0"/>
              </a:rPr>
              <a:t>Faraz Ahmad Qureshi 200901045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CFC91-C50F-7D28-40A0-61AB03828368}"/>
              </a:ext>
            </a:extLst>
          </p:cNvPr>
          <p:cNvSpPr txBox="1"/>
          <p:nvPr/>
        </p:nvSpPr>
        <p:spPr>
          <a:xfrm>
            <a:off x="9893225" y="6358904"/>
            <a:ext cx="2147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EFEA"/>
                </a:solidFill>
                <a:latin typeface="Quicksand Light" pitchFamily="2" charset="0"/>
              </a:rPr>
              <a:t>Asad Abbas 200901024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2B91E-DD01-CE55-EBC9-047AEB238435}"/>
              </a:ext>
            </a:extLst>
          </p:cNvPr>
          <p:cNvSpPr txBox="1"/>
          <p:nvPr/>
        </p:nvSpPr>
        <p:spPr>
          <a:xfrm>
            <a:off x="-4955820" y="885825"/>
            <a:ext cx="4596063" cy="5670173"/>
          </a:xfrm>
          <a:prstGeom prst="roundRect">
            <a:avLst/>
          </a:prstGeom>
          <a:solidFill>
            <a:schemeClr val="tx1">
              <a:lumMod val="95000"/>
              <a:lumOff val="5000"/>
              <a:alpha val="24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Introduction</a:t>
            </a:r>
          </a:p>
          <a:p>
            <a:pPr algn="ctr"/>
            <a:endParaRPr lang="en-US" sz="28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How it works</a:t>
            </a:r>
          </a:p>
          <a:p>
            <a:pPr algn="ctr"/>
            <a:endParaRPr lang="en-US" sz="28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Benefits and Potential Impact</a:t>
            </a:r>
          </a:p>
          <a:p>
            <a:pPr algn="ctr"/>
            <a:endParaRPr lang="en-US" sz="28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Technical Details</a:t>
            </a:r>
          </a:p>
          <a:p>
            <a:pPr algn="ctr"/>
            <a:endParaRPr lang="en-US" sz="28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Future Developments</a:t>
            </a:r>
          </a:p>
          <a:p>
            <a:pPr algn="ctr"/>
            <a:endParaRPr lang="en-US" sz="28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29196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colorfulness, light&#10;&#10;Description automatically generated">
            <a:extLst>
              <a:ext uri="{FF2B5EF4-FFF2-40B4-BE49-F238E27FC236}">
                <a16:creationId xmlns:a16="http://schemas.microsoft.com/office/drawing/2014/main" id="{7726D106-B103-CD86-E305-4140E17CB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" t="23290" r="36235" b="13263"/>
          <a:stretch/>
        </p:blipFill>
        <p:spPr>
          <a:xfrm>
            <a:off x="-181791" y="-123825"/>
            <a:ext cx="12555581" cy="7105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AEB80D-2A40-0DFA-F6E4-F81DBAF41985}"/>
              </a:ext>
            </a:extLst>
          </p:cNvPr>
          <p:cNvSpPr txBox="1"/>
          <p:nvPr/>
        </p:nvSpPr>
        <p:spPr>
          <a:xfrm>
            <a:off x="-12448675" y="3176631"/>
            <a:ext cx="120021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2EFEA"/>
                </a:solidFill>
                <a:latin typeface="Quicksand Light" pitchFamily="2" charset="0"/>
              </a:rPr>
              <a:t>When the app detects any of these objects, it assigns a pollution index based on the severity of the object. For example, a large pothole would be assigned a higher pollution index than a small one</a:t>
            </a:r>
          </a:p>
        </p:txBody>
      </p:sp>
      <p:pic>
        <p:nvPicPr>
          <p:cNvPr id="7" name="Graphic 6" descr="Warning with solid fill">
            <a:extLst>
              <a:ext uri="{FF2B5EF4-FFF2-40B4-BE49-F238E27FC236}">
                <a16:creationId xmlns:a16="http://schemas.microsoft.com/office/drawing/2014/main" id="{C805028A-9077-B6A8-196A-594C16CA8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491728" y="511270"/>
            <a:ext cx="2130904" cy="2130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E6BE59-A40E-58A8-0515-7D76C6CBA857}"/>
              </a:ext>
            </a:extLst>
          </p:cNvPr>
          <p:cNvSpPr txBox="1"/>
          <p:nvPr/>
        </p:nvSpPr>
        <p:spPr>
          <a:xfrm>
            <a:off x="1400336" y="3176631"/>
            <a:ext cx="93913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2EFEA"/>
                </a:solidFill>
                <a:latin typeface="Quicksand Light" pitchFamily="2" charset="0"/>
              </a:rPr>
              <a:t>Users can view their pollution score and share it on social media platforms like Facebook to raise awareness about the issue.</a:t>
            </a:r>
          </a:p>
        </p:txBody>
      </p:sp>
      <p:pic>
        <p:nvPicPr>
          <p:cNvPr id="6" name="Graphic 5" descr="User Crown Male with solid fill">
            <a:extLst>
              <a:ext uri="{FF2B5EF4-FFF2-40B4-BE49-F238E27FC236}">
                <a16:creationId xmlns:a16="http://schemas.microsoft.com/office/drawing/2014/main" id="{90AA0B57-CD57-BE17-35FC-9ED4F83F52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2945" y="511270"/>
            <a:ext cx="2326106" cy="232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48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colorfulness, light&#10;&#10;Description automatically generated">
            <a:extLst>
              <a:ext uri="{FF2B5EF4-FFF2-40B4-BE49-F238E27FC236}">
                <a16:creationId xmlns:a16="http://schemas.microsoft.com/office/drawing/2014/main" id="{7726D106-B103-CD86-E305-4140E17CB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4" t="18277" r="872" b="18277"/>
          <a:stretch/>
        </p:blipFill>
        <p:spPr>
          <a:xfrm>
            <a:off x="-181791" y="-123825"/>
            <a:ext cx="12555581" cy="7105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B3629D-C02B-B0F7-D1E1-3151B12F1B87}"/>
              </a:ext>
            </a:extLst>
          </p:cNvPr>
          <p:cNvSpPr txBox="1"/>
          <p:nvPr/>
        </p:nvSpPr>
        <p:spPr>
          <a:xfrm>
            <a:off x="410749" y="215835"/>
            <a:ext cx="4977226" cy="4148852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Benefits and Potential Impact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Technical Details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Future Development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Conclusion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466747-DCF3-68E7-B2AF-D7F61E93B85E}"/>
              </a:ext>
            </a:extLst>
          </p:cNvPr>
          <p:cNvSpPr/>
          <p:nvPr/>
        </p:nvSpPr>
        <p:spPr>
          <a:xfrm>
            <a:off x="6804027" y="806886"/>
            <a:ext cx="4427224" cy="5244228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1C45E7-58A1-CE29-CF55-ECEEE5A1EC65}"/>
              </a:ext>
            </a:extLst>
          </p:cNvPr>
          <p:cNvSpPr txBox="1"/>
          <p:nvPr/>
        </p:nvSpPr>
        <p:spPr>
          <a:xfrm>
            <a:off x="358772" y="7321485"/>
            <a:ext cx="5584828" cy="2945368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It helps to improve road safety by identifying potential hazards such as potholes and barriers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057EE1-432B-783B-8B2F-AC59A8BCA86C}"/>
              </a:ext>
            </a:extLst>
          </p:cNvPr>
          <p:cNvSpPr txBox="1"/>
          <p:nvPr/>
        </p:nvSpPr>
        <p:spPr>
          <a:xfrm>
            <a:off x="6366281" y="-3290367"/>
            <a:ext cx="5584828" cy="2945368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it raises awareness about visual pollution and encourages citizens to take action to address the issue.</a:t>
            </a:r>
          </a:p>
        </p:txBody>
      </p:sp>
      <p:pic>
        <p:nvPicPr>
          <p:cNvPr id="12" name="Graphic 11" descr="Plant with solid fill">
            <a:extLst>
              <a:ext uri="{FF2B5EF4-FFF2-40B4-BE49-F238E27FC236}">
                <a16:creationId xmlns:a16="http://schemas.microsoft.com/office/drawing/2014/main" id="{504CC24C-0862-1CD4-51A6-29970A1D2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2106" y="-5457667"/>
            <a:ext cx="2473178" cy="2473178"/>
          </a:xfrm>
          <a:prstGeom prst="rect">
            <a:avLst/>
          </a:prstGeom>
        </p:spPr>
      </p:pic>
      <p:pic>
        <p:nvPicPr>
          <p:cNvPr id="14" name="Graphic 13" descr="Construction Barricade with solid fill">
            <a:extLst>
              <a:ext uri="{FF2B5EF4-FFF2-40B4-BE49-F238E27FC236}">
                <a16:creationId xmlns:a16="http://schemas.microsoft.com/office/drawing/2014/main" id="{2702A266-9983-7520-8E73-C887099E96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3211" y="9832000"/>
            <a:ext cx="2528348" cy="252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98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9DE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colorfulness, light&#10;&#10;Description automatically generated">
            <a:extLst>
              <a:ext uri="{FF2B5EF4-FFF2-40B4-BE49-F238E27FC236}">
                <a16:creationId xmlns:a16="http://schemas.microsoft.com/office/drawing/2014/main" id="{7726D106-B103-CD86-E305-4140E17CB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4" t="18277" r="872" b="18277"/>
          <a:stretch/>
        </p:blipFill>
        <p:spPr>
          <a:xfrm>
            <a:off x="-181791" y="-123825"/>
            <a:ext cx="12555581" cy="7105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B3629D-C02B-B0F7-D1E1-3151B12F1B87}"/>
              </a:ext>
            </a:extLst>
          </p:cNvPr>
          <p:cNvSpPr txBox="1"/>
          <p:nvPr/>
        </p:nvSpPr>
        <p:spPr>
          <a:xfrm>
            <a:off x="358772" y="-4596797"/>
            <a:ext cx="4977226" cy="4148852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Benefits and Potential Impact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Technical Details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Future Development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Conclusion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466747-DCF3-68E7-B2AF-D7F61E93B85E}"/>
              </a:ext>
            </a:extLst>
          </p:cNvPr>
          <p:cNvSpPr/>
          <p:nvPr/>
        </p:nvSpPr>
        <p:spPr>
          <a:xfrm>
            <a:off x="18209964" y="806886"/>
            <a:ext cx="4427224" cy="5244228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4DC724-95AD-6899-05FA-43EC1ED45FF7}"/>
              </a:ext>
            </a:extLst>
          </p:cNvPr>
          <p:cNvSpPr txBox="1"/>
          <p:nvPr/>
        </p:nvSpPr>
        <p:spPr>
          <a:xfrm>
            <a:off x="358772" y="483632"/>
            <a:ext cx="5584828" cy="2945368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It helps to improve road safety by identifying potential hazards such as potholes and barriers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97CBFF-B18C-196E-002D-B931489BA982}"/>
              </a:ext>
            </a:extLst>
          </p:cNvPr>
          <p:cNvSpPr txBox="1"/>
          <p:nvPr/>
        </p:nvSpPr>
        <p:spPr>
          <a:xfrm>
            <a:off x="6366281" y="3429000"/>
            <a:ext cx="5584828" cy="2945368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it raises awareness about visual pollution and encourages citizens to take action to address the issue.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2EC90-AA3C-1869-9775-CDAD12664A48}"/>
              </a:ext>
            </a:extLst>
          </p:cNvPr>
          <p:cNvSpPr txBox="1"/>
          <p:nvPr/>
        </p:nvSpPr>
        <p:spPr>
          <a:xfrm>
            <a:off x="684712" y="7891983"/>
            <a:ext cx="10517775" cy="2375297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Finally, it provides valuable data that can be used by city planners and policymakers to make informed decisions about urban infrastructure development.</a:t>
            </a:r>
          </a:p>
        </p:txBody>
      </p:sp>
      <p:pic>
        <p:nvPicPr>
          <p:cNvPr id="7" name="Graphic 6" descr="Plant with solid fill">
            <a:extLst>
              <a:ext uri="{FF2B5EF4-FFF2-40B4-BE49-F238E27FC236}">
                <a16:creationId xmlns:a16="http://schemas.microsoft.com/office/drawing/2014/main" id="{DEA4D059-AA08-0042-69D3-3B0FC0E17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2106" y="500743"/>
            <a:ext cx="2473178" cy="2473178"/>
          </a:xfrm>
          <a:prstGeom prst="rect">
            <a:avLst/>
          </a:prstGeom>
        </p:spPr>
      </p:pic>
      <p:pic>
        <p:nvPicPr>
          <p:cNvPr id="10" name="Graphic 9" descr="Construction Barricade with solid fill">
            <a:extLst>
              <a:ext uri="{FF2B5EF4-FFF2-40B4-BE49-F238E27FC236}">
                <a16:creationId xmlns:a16="http://schemas.microsoft.com/office/drawing/2014/main" id="{4532FF54-BC90-ABF2-A3E0-BC306E631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3211" y="3522766"/>
            <a:ext cx="2528348" cy="2528348"/>
          </a:xfrm>
          <a:prstGeom prst="rect">
            <a:avLst/>
          </a:prstGeom>
        </p:spPr>
      </p:pic>
      <p:pic>
        <p:nvPicPr>
          <p:cNvPr id="11" name="Graphic 10" descr="City with solid fill">
            <a:extLst>
              <a:ext uri="{FF2B5EF4-FFF2-40B4-BE49-F238E27FC236}">
                <a16:creationId xmlns:a16="http://schemas.microsoft.com/office/drawing/2014/main" id="{EBB458A4-974A-F483-0762-3AEE4DCA3A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88040" y="-4049901"/>
            <a:ext cx="3015918" cy="301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7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colorfulness, light&#10;&#10;Description automatically generated">
            <a:extLst>
              <a:ext uri="{FF2B5EF4-FFF2-40B4-BE49-F238E27FC236}">
                <a16:creationId xmlns:a16="http://schemas.microsoft.com/office/drawing/2014/main" id="{7726D106-B103-CD86-E305-4140E17CB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4" t="18277" r="872" b="18277"/>
          <a:stretch/>
        </p:blipFill>
        <p:spPr>
          <a:xfrm>
            <a:off x="-181791" y="-123825"/>
            <a:ext cx="12555581" cy="7105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4DC724-95AD-6899-05FA-43EC1ED45FF7}"/>
              </a:ext>
            </a:extLst>
          </p:cNvPr>
          <p:cNvSpPr txBox="1"/>
          <p:nvPr/>
        </p:nvSpPr>
        <p:spPr>
          <a:xfrm>
            <a:off x="-6062909" y="483632"/>
            <a:ext cx="5584828" cy="2945368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It helps to improve road safety by identifying potential hazards such as potholes and barriers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97CBFF-B18C-196E-002D-B931489BA982}"/>
              </a:ext>
            </a:extLst>
          </p:cNvPr>
          <p:cNvSpPr txBox="1"/>
          <p:nvPr/>
        </p:nvSpPr>
        <p:spPr>
          <a:xfrm>
            <a:off x="13128028" y="3429000"/>
            <a:ext cx="5584828" cy="2945368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it raises awareness about visual pollution and encourages citizens to take action to address the issue.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2EC90-AA3C-1869-9775-CDAD12664A48}"/>
              </a:ext>
            </a:extLst>
          </p:cNvPr>
          <p:cNvSpPr txBox="1"/>
          <p:nvPr/>
        </p:nvSpPr>
        <p:spPr>
          <a:xfrm>
            <a:off x="927941" y="3460263"/>
            <a:ext cx="10336116" cy="2375297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Finally, it provides valuable data that can be used by city planners and policymakers to make informed decisions about urban infrastructure development.</a:t>
            </a:r>
          </a:p>
        </p:txBody>
      </p:sp>
      <p:pic>
        <p:nvPicPr>
          <p:cNvPr id="7" name="Graphic 6" descr="Plant with solid fill">
            <a:extLst>
              <a:ext uri="{FF2B5EF4-FFF2-40B4-BE49-F238E27FC236}">
                <a16:creationId xmlns:a16="http://schemas.microsoft.com/office/drawing/2014/main" id="{DEA4D059-AA08-0042-69D3-3B0FC0E17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83853" y="500743"/>
            <a:ext cx="2473178" cy="2473178"/>
          </a:xfrm>
          <a:prstGeom prst="rect">
            <a:avLst/>
          </a:prstGeom>
        </p:spPr>
      </p:pic>
      <p:pic>
        <p:nvPicPr>
          <p:cNvPr id="10" name="Graphic 9" descr="Construction Barricade with solid fill">
            <a:extLst>
              <a:ext uri="{FF2B5EF4-FFF2-40B4-BE49-F238E27FC236}">
                <a16:creationId xmlns:a16="http://schemas.microsoft.com/office/drawing/2014/main" id="{4532FF54-BC90-ABF2-A3E0-BC306E631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838470" y="3522766"/>
            <a:ext cx="2528348" cy="2528348"/>
          </a:xfrm>
          <a:prstGeom prst="rect">
            <a:avLst/>
          </a:prstGeom>
        </p:spPr>
      </p:pic>
      <p:pic>
        <p:nvPicPr>
          <p:cNvPr id="8" name="Graphic 7" descr="City with solid fill">
            <a:extLst>
              <a:ext uri="{FF2B5EF4-FFF2-40B4-BE49-F238E27FC236}">
                <a16:creationId xmlns:a16="http://schemas.microsoft.com/office/drawing/2014/main" id="{EB4E18EC-369E-6669-2EC7-C014F965E1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88040" y="444345"/>
            <a:ext cx="3015918" cy="301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86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colorfulness, light&#10;&#10;Description automatically generated">
            <a:extLst>
              <a:ext uri="{FF2B5EF4-FFF2-40B4-BE49-F238E27FC236}">
                <a16:creationId xmlns:a16="http://schemas.microsoft.com/office/drawing/2014/main" id="{7726D106-B103-CD86-E305-4140E17CB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48" t="20640" r="19248" b="15914"/>
          <a:stretch/>
        </p:blipFill>
        <p:spPr>
          <a:xfrm>
            <a:off x="-181792" y="-123825"/>
            <a:ext cx="12555581" cy="7105650"/>
          </a:xfrm>
          <a:prstGeom prst="rect">
            <a:avLst/>
          </a:prstGeom>
        </p:spPr>
      </p:pic>
      <p:pic>
        <p:nvPicPr>
          <p:cNvPr id="8" name="Graphic 7" descr="City with solid fill">
            <a:extLst>
              <a:ext uri="{FF2B5EF4-FFF2-40B4-BE49-F238E27FC236}">
                <a16:creationId xmlns:a16="http://schemas.microsoft.com/office/drawing/2014/main" id="{EB4E18EC-369E-6669-2EC7-C014F965E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8040" y="7549995"/>
            <a:ext cx="3015918" cy="3015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E2EC90-AA3C-1869-9775-CDAD12664A48}"/>
              </a:ext>
            </a:extLst>
          </p:cNvPr>
          <p:cNvSpPr txBox="1"/>
          <p:nvPr/>
        </p:nvSpPr>
        <p:spPr>
          <a:xfrm>
            <a:off x="-11230967" y="3460263"/>
            <a:ext cx="10336116" cy="2375297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Finally, it provides valuable data that can be used by city planners and policymakers to make informed decisions about urban infrastructure development.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6CD2D-C29D-88C8-CAB3-AFEAEAA10AE3}"/>
              </a:ext>
            </a:extLst>
          </p:cNvPr>
          <p:cNvSpPr txBox="1"/>
          <p:nvPr/>
        </p:nvSpPr>
        <p:spPr>
          <a:xfrm>
            <a:off x="362622" y="585781"/>
            <a:ext cx="4977226" cy="2628662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Technical Details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Future Development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Conclusion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55FC691-D8E2-9DE0-DF6B-6A4880DE50DA}"/>
              </a:ext>
            </a:extLst>
          </p:cNvPr>
          <p:cNvSpPr/>
          <p:nvPr/>
        </p:nvSpPr>
        <p:spPr>
          <a:xfrm>
            <a:off x="6617368" y="585781"/>
            <a:ext cx="4800542" cy="5686438"/>
          </a:xfrm>
          <a:prstGeom prst="round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11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9DE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colorfulness, light&#10;&#10;Description automatically generated">
            <a:extLst>
              <a:ext uri="{FF2B5EF4-FFF2-40B4-BE49-F238E27FC236}">
                <a16:creationId xmlns:a16="http://schemas.microsoft.com/office/drawing/2014/main" id="{7726D106-B103-CD86-E305-4140E17CB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8" t="20640" r="19248" b="15914"/>
          <a:stretch/>
        </p:blipFill>
        <p:spPr>
          <a:xfrm>
            <a:off x="-181792" y="-123825"/>
            <a:ext cx="12555581" cy="7105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E5CE10-F57C-083D-402D-B518D9BD1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27" y="1538057"/>
            <a:ext cx="12250050" cy="50010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64BAF2-4858-8A50-8641-0C8405322328}"/>
              </a:ext>
            </a:extLst>
          </p:cNvPr>
          <p:cNvSpPr txBox="1"/>
          <p:nvPr/>
        </p:nvSpPr>
        <p:spPr>
          <a:xfrm>
            <a:off x="542925" y="318857"/>
            <a:ext cx="11106145" cy="728424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EC9DED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Dataset preparation and model 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F2C47-DD1F-D51A-055D-25B85635BF2D}"/>
              </a:ext>
            </a:extLst>
          </p:cNvPr>
          <p:cNvSpPr txBox="1"/>
          <p:nvPr/>
        </p:nvSpPr>
        <p:spPr>
          <a:xfrm>
            <a:off x="12945740" y="1010653"/>
            <a:ext cx="4793669" cy="4085511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190B28"/>
                </a:solidFill>
                <a:highlight>
                  <a:srgbClr val="FFFF00"/>
                </a:highlight>
                <a:latin typeface="Poppins SemiBold" panose="00000700000000000000" pitchFamily="2" charset="0"/>
                <a:cs typeface="Poppins SemiBold" panose="00000700000000000000" pitchFamily="2" charset="0"/>
              </a:rPr>
              <a:t>Collecting a dataset of images of roads with visual pollutants is essential for training the deep learning model.</a:t>
            </a:r>
          </a:p>
        </p:txBody>
      </p:sp>
    </p:spTree>
    <p:extLst>
      <p:ext uri="{BB962C8B-B14F-4D97-AF65-F5344CB8AC3E}">
        <p14:creationId xmlns:p14="http://schemas.microsoft.com/office/powerpoint/2010/main" val="1015481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colorfulness, light&#10;&#10;Description automatically generated">
            <a:extLst>
              <a:ext uri="{FF2B5EF4-FFF2-40B4-BE49-F238E27FC236}">
                <a16:creationId xmlns:a16="http://schemas.microsoft.com/office/drawing/2014/main" id="{7726D106-B103-CD86-E305-4140E17CB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8" t="20640" r="19248" b="15914"/>
          <a:stretch/>
        </p:blipFill>
        <p:spPr>
          <a:xfrm>
            <a:off x="-181792" y="-123825"/>
            <a:ext cx="12555581" cy="7105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E5CE10-F57C-083D-402D-B518D9BD1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65" t="-1765" r="-1765" b="-1765"/>
          <a:stretch/>
        </p:blipFill>
        <p:spPr>
          <a:xfrm>
            <a:off x="-5049945" y="-1251285"/>
            <a:ext cx="29294264" cy="11959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8F0F56-1955-9B12-E425-C0ABAC24FAF2}"/>
              </a:ext>
            </a:extLst>
          </p:cNvPr>
          <p:cNvSpPr txBox="1"/>
          <p:nvPr/>
        </p:nvSpPr>
        <p:spPr>
          <a:xfrm>
            <a:off x="6804773" y="1010653"/>
            <a:ext cx="4793669" cy="4085511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190B28"/>
                </a:solidFill>
                <a:highlight>
                  <a:srgbClr val="FFFF00"/>
                </a:highlight>
                <a:latin typeface="Poppins SemiBold" panose="00000700000000000000" pitchFamily="2" charset="0"/>
                <a:cs typeface="Poppins SemiBold" panose="00000700000000000000" pitchFamily="2" charset="0"/>
              </a:rPr>
              <a:t>Collecting a dataset of images of roads with visual pollutants is essential for training the deep learning model.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B77ED9-1721-0AD7-25EE-12DDE3978EAC}"/>
              </a:ext>
            </a:extLst>
          </p:cNvPr>
          <p:cNvSpPr txBox="1"/>
          <p:nvPr/>
        </p:nvSpPr>
        <p:spPr>
          <a:xfrm>
            <a:off x="-10602923" y="1354574"/>
            <a:ext cx="5552978" cy="4148852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90B28"/>
                </a:solidFill>
                <a:highlight>
                  <a:srgbClr val="FFFF00"/>
                </a:highlight>
                <a:latin typeface="Poppins SemiBold" panose="00000700000000000000" pitchFamily="2" charset="0"/>
                <a:cs typeface="Poppins SemiBold" panose="00000700000000000000" pitchFamily="2" charset="0"/>
              </a:rPr>
              <a:t>we will be using pre processed dataset for our requirement</a:t>
            </a:r>
          </a:p>
          <a:p>
            <a:r>
              <a:rPr lang="en-US" sz="3200" dirty="0">
                <a:solidFill>
                  <a:srgbClr val="190B28"/>
                </a:solidFill>
                <a:highlight>
                  <a:srgbClr val="FFFF00"/>
                </a:highlight>
                <a:latin typeface="Poppins SemiBold" panose="00000700000000000000" pitchFamily="2" charset="0"/>
                <a:cs typeface="Poppins SemiBold" panose="00000700000000000000" pitchFamily="2" charset="0"/>
              </a:rPr>
              <a:t>Annotation tools such as CVAT or Segment Anything Model can be used to speed up the annotation process.</a:t>
            </a:r>
          </a:p>
        </p:txBody>
      </p:sp>
    </p:spTree>
    <p:extLst>
      <p:ext uri="{BB962C8B-B14F-4D97-AF65-F5344CB8AC3E}">
        <p14:creationId xmlns:p14="http://schemas.microsoft.com/office/powerpoint/2010/main" val="39702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colorfulness, light&#10;&#10;Description automatically generated">
            <a:extLst>
              <a:ext uri="{FF2B5EF4-FFF2-40B4-BE49-F238E27FC236}">
                <a16:creationId xmlns:a16="http://schemas.microsoft.com/office/drawing/2014/main" id="{7726D106-B103-CD86-E305-4140E17CB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8" t="20640" r="19248" b="15914"/>
          <a:stretch/>
        </p:blipFill>
        <p:spPr>
          <a:xfrm>
            <a:off x="-181792" y="-123825"/>
            <a:ext cx="12555581" cy="7105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E5CE10-F57C-083D-402D-B518D9BD1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65" t="-1765" r="-1765" b="-1765"/>
          <a:stretch/>
        </p:blipFill>
        <p:spPr>
          <a:xfrm>
            <a:off x="-4887461" y="-324175"/>
            <a:ext cx="18386639" cy="7506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8F0F56-1955-9B12-E425-C0ABAC24FAF2}"/>
              </a:ext>
            </a:extLst>
          </p:cNvPr>
          <p:cNvSpPr txBox="1"/>
          <p:nvPr/>
        </p:nvSpPr>
        <p:spPr>
          <a:xfrm>
            <a:off x="6804773" y="-5336796"/>
            <a:ext cx="4793669" cy="4085511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190B28"/>
                </a:solidFill>
                <a:highlight>
                  <a:srgbClr val="FFFF00"/>
                </a:highlight>
                <a:latin typeface="Poppins SemiBold" panose="00000700000000000000" pitchFamily="2" charset="0"/>
                <a:cs typeface="Poppins SemiBold" panose="00000700000000000000" pitchFamily="2" charset="0"/>
              </a:rPr>
              <a:t>Collecting a dataset of images of roads with visual pollutants is essential for training the deep learning model.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96F9A-A7DC-16B7-3761-6989C130C3E9}"/>
              </a:ext>
            </a:extLst>
          </p:cNvPr>
          <p:cNvSpPr txBox="1"/>
          <p:nvPr/>
        </p:nvSpPr>
        <p:spPr>
          <a:xfrm>
            <a:off x="218055" y="1856391"/>
            <a:ext cx="6586718" cy="4148852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90B28"/>
                </a:solidFill>
                <a:highlight>
                  <a:srgbClr val="FFFF00"/>
                </a:highlight>
                <a:latin typeface="Poppins SemiBold" panose="00000700000000000000" pitchFamily="2" charset="0"/>
                <a:cs typeface="Poppins SemiBold" panose="00000700000000000000" pitchFamily="2" charset="0"/>
              </a:rPr>
              <a:t>we will be using pre processed dataset for our requirement</a:t>
            </a:r>
          </a:p>
          <a:p>
            <a:endParaRPr lang="en-US" sz="3200" dirty="0">
              <a:solidFill>
                <a:srgbClr val="190B28"/>
              </a:solidFill>
              <a:highlight>
                <a:srgbClr val="FFFF00"/>
              </a:highlight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3200" dirty="0">
                <a:solidFill>
                  <a:srgbClr val="190B28"/>
                </a:solidFill>
                <a:highlight>
                  <a:srgbClr val="FFFF00"/>
                </a:highlight>
                <a:latin typeface="Poppins SemiBold" panose="00000700000000000000" pitchFamily="2" charset="0"/>
                <a:cs typeface="Poppins SemiBold" panose="00000700000000000000" pitchFamily="2" charset="0"/>
              </a:rPr>
              <a:t>Annotation tools such as CVAT or Segment Anything Model can be used to speed up the annotation process.</a:t>
            </a:r>
          </a:p>
        </p:txBody>
      </p:sp>
    </p:spTree>
    <p:extLst>
      <p:ext uri="{BB962C8B-B14F-4D97-AF65-F5344CB8AC3E}">
        <p14:creationId xmlns:p14="http://schemas.microsoft.com/office/powerpoint/2010/main" val="1453366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586CD2D-C29D-88C8-CAB3-AFEAEAA10AE3}"/>
              </a:ext>
            </a:extLst>
          </p:cNvPr>
          <p:cNvSpPr txBox="1"/>
          <p:nvPr/>
        </p:nvSpPr>
        <p:spPr>
          <a:xfrm>
            <a:off x="740841" y="398803"/>
            <a:ext cx="4977226" cy="601742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EC9DED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Deep Learning</a:t>
            </a:r>
          </a:p>
        </p:txBody>
      </p:sp>
      <p:pic>
        <p:nvPicPr>
          <p:cNvPr id="3" name="Picture 2" descr="A hand hold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17DCAECE-2D0F-47B1-9486-7E9C45C85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256" y="699674"/>
            <a:ext cx="3707334" cy="5458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5B692F-6321-42EE-A3C6-A7BA722EB27C}"/>
              </a:ext>
            </a:extLst>
          </p:cNvPr>
          <p:cNvSpPr txBox="1"/>
          <p:nvPr/>
        </p:nvSpPr>
        <p:spPr>
          <a:xfrm>
            <a:off x="740841" y="1345287"/>
            <a:ext cx="6598422" cy="4655582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2EFEA"/>
                </a:solidFill>
                <a:latin typeface="Quicksand Light" pitchFamily="2" charset="0"/>
                <a:cs typeface="Poppins SemiBold" panose="00000700000000000000" pitchFamily="2" charset="0"/>
              </a:rPr>
              <a:t>A deep learning model such as YOLOv8 or Faster R-CNN can be trained to recognize the visual pollutants in the images.</a:t>
            </a:r>
          </a:p>
          <a:p>
            <a:endParaRPr lang="en-US" sz="3200" b="1" dirty="0">
              <a:solidFill>
                <a:srgbClr val="F2EFEA"/>
              </a:solidFill>
              <a:latin typeface="Quicksand Light" pitchFamily="2" charset="0"/>
              <a:cs typeface="Poppins SemiBold" panose="00000700000000000000" pitchFamily="2" charset="0"/>
            </a:endParaRPr>
          </a:p>
          <a:p>
            <a:r>
              <a:rPr lang="en-US" sz="3200" b="1" dirty="0">
                <a:solidFill>
                  <a:srgbClr val="F2EFEA"/>
                </a:solidFill>
                <a:latin typeface="Quicksand Light" pitchFamily="2" charset="0"/>
                <a:cs typeface="Poppins SemiBold" panose="00000700000000000000" pitchFamily="2" charset="0"/>
              </a:rPr>
              <a:t>One of the challenges is that this process requires high graphical computing power if done on local environment.</a:t>
            </a:r>
          </a:p>
        </p:txBody>
      </p:sp>
    </p:spTree>
    <p:extLst>
      <p:ext uri="{BB962C8B-B14F-4D97-AF65-F5344CB8AC3E}">
        <p14:creationId xmlns:p14="http://schemas.microsoft.com/office/powerpoint/2010/main" val="358592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586CD2D-C29D-88C8-CAB3-AFEAEAA10AE3}"/>
              </a:ext>
            </a:extLst>
          </p:cNvPr>
          <p:cNvSpPr txBox="1"/>
          <p:nvPr/>
        </p:nvSpPr>
        <p:spPr>
          <a:xfrm>
            <a:off x="763452" y="649492"/>
            <a:ext cx="7876674" cy="665083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EC9DED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Mobile App Development: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5B692F-6321-42EE-A3C6-A7BA722EB27C}"/>
              </a:ext>
            </a:extLst>
          </p:cNvPr>
          <p:cNvSpPr txBox="1"/>
          <p:nvPr/>
        </p:nvSpPr>
        <p:spPr>
          <a:xfrm>
            <a:off x="763452" y="1475937"/>
            <a:ext cx="6117885" cy="5162312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2EFEA"/>
                </a:solidFill>
                <a:latin typeface="Quicksand Light" pitchFamily="2" charset="0"/>
                <a:cs typeface="Poppins SemiBold" panose="00000700000000000000" pitchFamily="2" charset="0"/>
              </a:rPr>
              <a:t>Development in Kotlin</a:t>
            </a:r>
          </a:p>
          <a:p>
            <a:endParaRPr lang="en-US" sz="3200" b="1" dirty="0">
              <a:solidFill>
                <a:srgbClr val="F2EFEA"/>
              </a:solidFill>
              <a:latin typeface="Quicksand Light" pitchFamily="2" charset="0"/>
              <a:cs typeface="Poppins SemiBold" panose="00000700000000000000" pitchFamily="2" charset="0"/>
            </a:endParaRPr>
          </a:p>
          <a:p>
            <a:r>
              <a:rPr lang="en-US" sz="3200" b="1" dirty="0">
                <a:solidFill>
                  <a:srgbClr val="F2EFEA"/>
                </a:solidFill>
                <a:latin typeface="Quicksand Light" pitchFamily="2" charset="0"/>
                <a:cs typeface="Poppins SemiBold" panose="00000700000000000000" pitchFamily="2" charset="0"/>
              </a:rPr>
              <a:t>Convert model using TensorFlow Lite</a:t>
            </a:r>
          </a:p>
          <a:p>
            <a:endParaRPr lang="en-US" sz="3200" b="1" dirty="0">
              <a:solidFill>
                <a:srgbClr val="F2EFEA"/>
              </a:solidFill>
              <a:latin typeface="Quicksand Light" pitchFamily="2" charset="0"/>
              <a:cs typeface="Poppins SemiBold" panose="00000700000000000000" pitchFamily="2" charset="0"/>
            </a:endParaRPr>
          </a:p>
          <a:p>
            <a:r>
              <a:rPr lang="en-US" sz="3200" b="1" dirty="0">
                <a:solidFill>
                  <a:srgbClr val="F2EFEA"/>
                </a:solidFill>
                <a:latin typeface="Quicksand Light" pitchFamily="2" charset="0"/>
                <a:cs typeface="Poppins SemiBold" panose="00000700000000000000" pitchFamily="2" charset="0"/>
              </a:rPr>
              <a:t>Users will be able to share their pollution index scores on social media platforms such as Facebook, Twitter, or Instagram.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D999C7-FD4F-F319-DE84-CE463CADAC57}"/>
              </a:ext>
            </a:extLst>
          </p:cNvPr>
          <p:cNvSpPr/>
          <p:nvPr/>
        </p:nvSpPr>
        <p:spPr>
          <a:xfrm>
            <a:off x="6982384" y="649492"/>
            <a:ext cx="4800542" cy="5686438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17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olorfulness, light&#10;&#10;Description automatically generated">
            <a:extLst>
              <a:ext uri="{FF2B5EF4-FFF2-40B4-BE49-F238E27FC236}">
                <a16:creationId xmlns:a16="http://schemas.microsoft.com/office/drawing/2014/main" id="{A2E6BF87-72E6-62C9-96C8-B3FE23C62B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1" r="23439" b="47281"/>
          <a:stretch/>
        </p:blipFill>
        <p:spPr>
          <a:xfrm>
            <a:off x="-180473" y="-106877"/>
            <a:ext cx="12500810" cy="696487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EA4A85-9E6B-9738-BECE-12446930EC0B}"/>
              </a:ext>
            </a:extLst>
          </p:cNvPr>
          <p:cNvSpPr/>
          <p:nvPr/>
        </p:nvSpPr>
        <p:spPr>
          <a:xfrm>
            <a:off x="6389606" y="721161"/>
            <a:ext cx="4977226" cy="5415678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blipFill>
                  <a:blip r:embed="rId4">
                    <a:alphaModFix amt="12000"/>
                  </a:blip>
                  <a:tile tx="0" ty="0" sx="100000" sy="100000" flip="none" algn="tl"/>
                </a:blip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F0C338-6407-6D61-0BA6-62E0AC64467F}"/>
              </a:ext>
            </a:extLst>
          </p:cNvPr>
          <p:cNvSpPr txBox="1"/>
          <p:nvPr/>
        </p:nvSpPr>
        <p:spPr>
          <a:xfrm>
            <a:off x="458875" y="721161"/>
            <a:ext cx="4977226" cy="5415677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Introduction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How it works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Benefits and Potential Impact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Technical Details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Future Development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Conclusion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D6654A-55CA-2B0A-CDC1-E5205034A76A}"/>
              </a:ext>
            </a:extLst>
          </p:cNvPr>
          <p:cNvSpPr txBox="1"/>
          <p:nvPr/>
        </p:nvSpPr>
        <p:spPr>
          <a:xfrm>
            <a:off x="-2669086" y="2167824"/>
            <a:ext cx="2488613" cy="538401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C9DED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Introduction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710D95-A65A-6656-7AF4-6EE8AEC0A938}"/>
              </a:ext>
            </a:extLst>
          </p:cNvPr>
          <p:cNvSpPr txBox="1"/>
          <p:nvPr/>
        </p:nvSpPr>
        <p:spPr>
          <a:xfrm>
            <a:off x="458875" y="-3136363"/>
            <a:ext cx="56686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2EFEA"/>
                </a:solidFill>
                <a:latin typeface="Quicksand Light" pitchFamily="2" charset="0"/>
              </a:rPr>
              <a:t>Visual pollution affects the safety and wellbeing of citizens on the road. </a:t>
            </a:r>
          </a:p>
        </p:txBody>
      </p:sp>
    </p:spTree>
    <p:extLst>
      <p:ext uri="{BB962C8B-B14F-4D97-AF65-F5344CB8AC3E}">
        <p14:creationId xmlns:p14="http://schemas.microsoft.com/office/powerpoint/2010/main" val="2883514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9DE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65F89B-B37D-2A52-A7AE-4B4DFBAD1B01}"/>
              </a:ext>
            </a:extLst>
          </p:cNvPr>
          <p:cNvSpPr txBox="1"/>
          <p:nvPr/>
        </p:nvSpPr>
        <p:spPr>
          <a:xfrm>
            <a:off x="747633" y="585781"/>
            <a:ext cx="4977226" cy="601742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Future Development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F97A3-7713-5CDC-02E4-05820C2E28F1}"/>
              </a:ext>
            </a:extLst>
          </p:cNvPr>
          <p:cNvSpPr txBox="1"/>
          <p:nvPr/>
        </p:nvSpPr>
        <p:spPr>
          <a:xfrm>
            <a:off x="763452" y="1922803"/>
            <a:ext cx="5529064" cy="6175772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2EFEA"/>
                </a:solidFill>
                <a:latin typeface="Quicksand Light" pitchFamily="2" charset="0"/>
                <a:cs typeface="Poppins SemiBold" panose="00000700000000000000" pitchFamily="2" charset="0"/>
              </a:rPr>
              <a:t>Adding GPS Tagging for real time road quality updates</a:t>
            </a:r>
          </a:p>
          <a:p>
            <a:endParaRPr lang="en-US" sz="3200" b="1" dirty="0">
              <a:solidFill>
                <a:srgbClr val="F2EFEA"/>
              </a:solidFill>
              <a:latin typeface="Quicksand Light" pitchFamily="2" charset="0"/>
              <a:cs typeface="Poppins SemiBold" panose="00000700000000000000" pitchFamily="2" charset="0"/>
            </a:endParaRPr>
          </a:p>
          <a:p>
            <a:r>
              <a:rPr lang="en-US" sz="3200" b="1" dirty="0">
                <a:solidFill>
                  <a:srgbClr val="F2EFEA"/>
                </a:solidFill>
                <a:latin typeface="Quicksand Light" pitchFamily="2" charset="0"/>
                <a:cs typeface="Poppins SemiBold" panose="00000700000000000000" pitchFamily="2" charset="0"/>
              </a:rPr>
              <a:t>Creating a comprehensive database of visual pollution across any route in a city</a:t>
            </a:r>
          </a:p>
          <a:p>
            <a:endParaRPr lang="en-US" sz="3200" b="1" dirty="0">
              <a:solidFill>
                <a:srgbClr val="F2EFEA"/>
              </a:solidFill>
              <a:latin typeface="Quicksand Light" pitchFamily="2" charset="0"/>
              <a:cs typeface="Poppins SemiBold" panose="00000700000000000000" pitchFamily="2" charset="0"/>
            </a:endParaRPr>
          </a:p>
          <a:p>
            <a:endParaRPr lang="en-US" sz="3200" b="1" dirty="0">
              <a:solidFill>
                <a:srgbClr val="F2EFEA"/>
              </a:solidFill>
              <a:latin typeface="Quicksand Light" pitchFamily="2" charset="0"/>
              <a:cs typeface="Poppins SemiBold" panose="00000700000000000000" pitchFamily="2" charset="0"/>
            </a:endParaRPr>
          </a:p>
          <a:p>
            <a:endParaRPr lang="en-US" sz="3200" b="1" dirty="0">
              <a:solidFill>
                <a:srgbClr val="F2EFEA"/>
              </a:solidFill>
              <a:latin typeface="Quicksand Light" pitchFamily="2" charset="0"/>
              <a:cs typeface="Poppins SemiBold" panose="00000700000000000000" pitchFamily="2" charset="0"/>
            </a:endParaRPr>
          </a:p>
          <a:p>
            <a:endParaRPr lang="en-US" sz="3200" b="1" dirty="0">
              <a:solidFill>
                <a:srgbClr val="F2EFEA"/>
              </a:solidFill>
              <a:latin typeface="Quicksand Light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484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9DE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65F89B-B37D-2A52-A7AE-4B4DFBAD1B01}"/>
              </a:ext>
            </a:extLst>
          </p:cNvPr>
          <p:cNvSpPr txBox="1"/>
          <p:nvPr/>
        </p:nvSpPr>
        <p:spPr>
          <a:xfrm>
            <a:off x="1717343" y="1805881"/>
            <a:ext cx="8757314" cy="3246239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Q/A ?</a:t>
            </a:r>
          </a:p>
        </p:txBody>
      </p:sp>
    </p:spTree>
    <p:extLst>
      <p:ext uri="{BB962C8B-B14F-4D97-AF65-F5344CB8AC3E}">
        <p14:creationId xmlns:p14="http://schemas.microsoft.com/office/powerpoint/2010/main" val="2401682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olorfulness, light&#10;&#10;Description automatically generated">
            <a:extLst>
              <a:ext uri="{FF2B5EF4-FFF2-40B4-BE49-F238E27FC236}">
                <a16:creationId xmlns:a16="http://schemas.microsoft.com/office/drawing/2014/main" id="{A2E6BF87-72E6-62C9-96C8-B3FE23C62B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6" t="44111" r="24284" b="3170"/>
          <a:stretch/>
        </p:blipFill>
        <p:spPr>
          <a:xfrm>
            <a:off x="-180473" y="-106877"/>
            <a:ext cx="12500810" cy="69648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D4774B-388A-DA0A-F515-2D0F298D65F1}"/>
              </a:ext>
            </a:extLst>
          </p:cNvPr>
          <p:cNvSpPr txBox="1"/>
          <p:nvPr/>
        </p:nvSpPr>
        <p:spPr>
          <a:xfrm>
            <a:off x="427353" y="2802382"/>
            <a:ext cx="56686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2EFEA"/>
                </a:solidFill>
                <a:latin typeface="Quicksand Light" pitchFamily="2" charset="0"/>
              </a:rPr>
              <a:t>Visual pollution affects the safety and wellbeing of citizens on the road.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D6654A-55CA-2B0A-CDC1-E5205034A76A}"/>
              </a:ext>
            </a:extLst>
          </p:cNvPr>
          <p:cNvSpPr txBox="1"/>
          <p:nvPr/>
        </p:nvSpPr>
        <p:spPr>
          <a:xfrm>
            <a:off x="427353" y="1055088"/>
            <a:ext cx="3763647" cy="728424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C9DED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Introduction</a:t>
            </a:r>
          </a:p>
        </p:txBody>
      </p:sp>
      <p:sp>
        <p:nvSpPr>
          <p:cNvPr id="2" name="!!pic1">
            <a:extLst>
              <a:ext uri="{FF2B5EF4-FFF2-40B4-BE49-F238E27FC236}">
                <a16:creationId xmlns:a16="http://schemas.microsoft.com/office/drawing/2014/main" id="{0E9DE632-92EB-C5B5-87AB-0318146639B0}"/>
              </a:ext>
            </a:extLst>
          </p:cNvPr>
          <p:cNvSpPr/>
          <p:nvPr/>
        </p:nvSpPr>
        <p:spPr>
          <a:xfrm>
            <a:off x="6953250" y="1690775"/>
            <a:ext cx="4509836" cy="3195410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>
                <a:blipFill>
                  <a:blip r:embed="rId4">
                    <a:alphaModFix amt="12000"/>
                  </a:blip>
                  <a:tile tx="0" ty="0" sx="100000" sy="100000" flip="none" algn="tl"/>
                </a:blipFill>
              </a:rPr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BB26C9F-8987-63D5-6C98-CFE0562FD512}"/>
              </a:ext>
            </a:extLst>
          </p:cNvPr>
          <p:cNvSpPr/>
          <p:nvPr/>
        </p:nvSpPr>
        <p:spPr>
          <a:xfrm>
            <a:off x="7922527" y="5400375"/>
            <a:ext cx="2571282" cy="1821862"/>
          </a:xfrm>
          <a:prstGeom prst="roundRect">
            <a:avLst/>
          </a:prstGeom>
          <a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>
                <a:blipFill>
                  <a:blip r:embed="rId4">
                    <a:alphaModFix amt="12000"/>
                  </a:blip>
                  <a:tile tx="0" ty="0" sx="100000" sy="100000" flip="none" algn="tl"/>
                </a:blip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78D0BC-CC41-C075-EAF1-C55187B29E81}"/>
              </a:ext>
            </a:extLst>
          </p:cNvPr>
          <p:cNvSpPr txBox="1"/>
          <p:nvPr/>
        </p:nvSpPr>
        <p:spPr>
          <a:xfrm>
            <a:off x="427353" y="6898132"/>
            <a:ext cx="56686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2EFEA"/>
                </a:solidFill>
                <a:latin typeface="Quicksand Light" pitchFamily="2" charset="0"/>
              </a:rPr>
              <a:t>Urban areas, especially in developing countries, are increasingly affected by visual pollution, which impacts health and environment.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D010242-67A5-948B-DBBB-184EFF15FEB8}"/>
              </a:ext>
            </a:extLst>
          </p:cNvPr>
          <p:cNvSpPr/>
          <p:nvPr/>
        </p:nvSpPr>
        <p:spPr>
          <a:xfrm>
            <a:off x="7922527" y="7467227"/>
            <a:ext cx="2571282" cy="1821862"/>
          </a:xfrm>
          <a:prstGeom prst="roundRect">
            <a:avLst/>
          </a:prstGeom>
          <a:blipFill>
            <a:blip r:embed="rId3">
              <a:alphaModFix amt="50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>
                <a:blipFill>
                  <a:blip r:embed="rId4">
                    <a:alphaModFix amt="12000"/>
                  </a:blip>
                  <a:tile tx="0" ty="0" sx="100000" sy="100000" flip="none" algn="tl"/>
                </a:blip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4126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olorfulness, light&#10;&#10;Description automatically generated">
            <a:extLst>
              <a:ext uri="{FF2B5EF4-FFF2-40B4-BE49-F238E27FC236}">
                <a16:creationId xmlns:a16="http://schemas.microsoft.com/office/drawing/2014/main" id="{A2E6BF87-72E6-62C9-96C8-B3FE23C62B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6" t="44111" r="24284" b="3170"/>
          <a:stretch/>
        </p:blipFill>
        <p:spPr>
          <a:xfrm>
            <a:off x="-180473" y="-106877"/>
            <a:ext cx="12500810" cy="69648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D4774B-388A-DA0A-F515-2D0F298D65F1}"/>
              </a:ext>
            </a:extLst>
          </p:cNvPr>
          <p:cNvSpPr txBox="1"/>
          <p:nvPr/>
        </p:nvSpPr>
        <p:spPr>
          <a:xfrm>
            <a:off x="-6135099" y="2847061"/>
            <a:ext cx="56686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2EFEA"/>
                </a:solidFill>
                <a:latin typeface="Quicksand Light" pitchFamily="2" charset="0"/>
              </a:rPr>
              <a:t>Visual pollution affects the safety and wellbeing of citizens on the road.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BB26C9F-8987-63D5-6C98-CFE0562FD512}"/>
              </a:ext>
            </a:extLst>
          </p:cNvPr>
          <p:cNvSpPr/>
          <p:nvPr/>
        </p:nvSpPr>
        <p:spPr>
          <a:xfrm>
            <a:off x="6953249" y="1916928"/>
            <a:ext cx="4509837" cy="3195410"/>
          </a:xfrm>
          <a:prstGeom prst="roundRect">
            <a:avLst/>
          </a:prstGeom>
          <a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>
                <a:blipFill>
                  <a:blip r:embed="rId4">
                    <a:alphaModFix amt="12000"/>
                  </a:blip>
                  <a:tile tx="0" ty="0" sx="100000" sy="100000" flip="none" algn="tl"/>
                </a:blipFill>
              </a:rPr>
              <a:t>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D010242-67A5-948B-DBBB-184EFF15FEB8}"/>
              </a:ext>
            </a:extLst>
          </p:cNvPr>
          <p:cNvSpPr/>
          <p:nvPr/>
        </p:nvSpPr>
        <p:spPr>
          <a:xfrm>
            <a:off x="7922527" y="5645365"/>
            <a:ext cx="2571282" cy="1821862"/>
          </a:xfrm>
          <a:prstGeom prst="roundRect">
            <a:avLst/>
          </a:prstGeom>
          <a:blipFill>
            <a:blip r:embed="rId5">
              <a:alphaModFix amt="70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>
                <a:blipFill>
                  <a:blip r:embed="rId4">
                    <a:alphaModFix amt="12000"/>
                  </a:blip>
                  <a:tile tx="0" ty="0" sx="100000" sy="100000" flip="none" algn="tl"/>
                </a:blip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B38E5-054B-D1CF-EB0D-3FAE8ACF87D7}"/>
              </a:ext>
            </a:extLst>
          </p:cNvPr>
          <p:cNvSpPr txBox="1"/>
          <p:nvPr/>
        </p:nvSpPr>
        <p:spPr>
          <a:xfrm>
            <a:off x="401285" y="2802382"/>
            <a:ext cx="56686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2EFEA"/>
                </a:solidFill>
                <a:latin typeface="Quicksand Light" pitchFamily="2" charset="0"/>
              </a:rPr>
              <a:t>Urban areas, especially in developing countries, are increasingly affected by visual pollution, which impacts health and environment.</a:t>
            </a:r>
          </a:p>
        </p:txBody>
      </p:sp>
      <p:sp>
        <p:nvSpPr>
          <p:cNvPr id="7" name="!!pic1">
            <a:extLst>
              <a:ext uri="{FF2B5EF4-FFF2-40B4-BE49-F238E27FC236}">
                <a16:creationId xmlns:a16="http://schemas.microsoft.com/office/drawing/2014/main" id="{9E46B007-7523-627D-5121-54A752676D17}"/>
              </a:ext>
            </a:extLst>
          </p:cNvPr>
          <p:cNvSpPr/>
          <p:nvPr/>
        </p:nvSpPr>
        <p:spPr>
          <a:xfrm>
            <a:off x="7922527" y="-437961"/>
            <a:ext cx="2571282" cy="1821862"/>
          </a:xfrm>
          <a:prstGeom prst="roundRect">
            <a:avLst/>
          </a:prstGeom>
          <a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>
                <a:blipFill>
                  <a:blip r:embed="rId4">
                    <a:alphaModFix amt="12000"/>
                  </a:blip>
                  <a:tile tx="0" ty="0" sx="100000" sy="100000" flip="none" algn="tl"/>
                </a:blip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62F0AA-5102-22FA-6194-1CB1492BFD07}"/>
              </a:ext>
            </a:extLst>
          </p:cNvPr>
          <p:cNvSpPr txBox="1"/>
          <p:nvPr/>
        </p:nvSpPr>
        <p:spPr>
          <a:xfrm>
            <a:off x="401284" y="6947492"/>
            <a:ext cx="56686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2EFEA"/>
                </a:solidFill>
                <a:latin typeface="Quicksand Light" pitchFamily="2" charset="0"/>
              </a:rPr>
              <a:t>Our app uses computer vision to spot visual pollutants and give each item a pollution score.</a:t>
            </a:r>
          </a:p>
          <a:p>
            <a:r>
              <a:rPr lang="en-US" sz="3600" b="1" dirty="0">
                <a:solidFill>
                  <a:srgbClr val="F2EFEA"/>
                </a:solidFill>
                <a:latin typeface="Quicksand Light" pitchFamily="2" charset="0"/>
              </a:rPr>
              <a:t>Users share pollution scores on social media to raise awareness</a:t>
            </a:r>
          </a:p>
        </p:txBody>
      </p:sp>
      <p:pic>
        <p:nvPicPr>
          <p:cNvPr id="15" name="Graphic 14" descr="Heart with solid fill">
            <a:extLst>
              <a:ext uri="{FF2B5EF4-FFF2-40B4-BE49-F238E27FC236}">
                <a16:creationId xmlns:a16="http://schemas.microsoft.com/office/drawing/2014/main" id="{303B5E03-183F-DF9A-EF5E-98EA0851AA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92579">
            <a:off x="7115063" y="7685446"/>
            <a:ext cx="914400" cy="914400"/>
          </a:xfrm>
          <a:prstGeom prst="rect">
            <a:avLst/>
          </a:prstGeom>
        </p:spPr>
      </p:pic>
      <p:pic>
        <p:nvPicPr>
          <p:cNvPr id="17" name="Graphic 16" descr="Thumbs up sign with solid fill">
            <a:extLst>
              <a:ext uri="{FF2B5EF4-FFF2-40B4-BE49-F238E27FC236}">
                <a16:creationId xmlns:a16="http://schemas.microsoft.com/office/drawing/2014/main" id="{C0F58B56-D17B-3F01-ACBA-F61A5A448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298976">
            <a:off x="7757293" y="7999881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DFA205-A5CA-43A1-7AB9-4242B0B5ED09}"/>
              </a:ext>
            </a:extLst>
          </p:cNvPr>
          <p:cNvSpPr txBox="1"/>
          <p:nvPr/>
        </p:nvSpPr>
        <p:spPr>
          <a:xfrm>
            <a:off x="427353" y="1055088"/>
            <a:ext cx="3763647" cy="728424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C9DED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33574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colorfulness, light&#10;&#10;Description automatically generated">
            <a:extLst>
              <a:ext uri="{FF2B5EF4-FFF2-40B4-BE49-F238E27FC236}">
                <a16:creationId xmlns:a16="http://schemas.microsoft.com/office/drawing/2014/main" id="{A2E6BF87-72E6-62C9-96C8-B3FE23C62B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6" t="44111" r="24284" b="3170"/>
          <a:stretch/>
        </p:blipFill>
        <p:spPr>
          <a:xfrm>
            <a:off x="-180473" y="-106877"/>
            <a:ext cx="12500810" cy="696487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BB26C9F-8987-63D5-6C98-CFE0562FD512}"/>
              </a:ext>
            </a:extLst>
          </p:cNvPr>
          <p:cNvSpPr/>
          <p:nvPr/>
        </p:nvSpPr>
        <p:spPr>
          <a:xfrm>
            <a:off x="7789959" y="-373390"/>
            <a:ext cx="2836418" cy="2009722"/>
          </a:xfrm>
          <a:prstGeom prst="roundRect">
            <a:avLst/>
          </a:prstGeom>
          <a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>
                <a:blipFill>
                  <a:blip r:embed="rId4">
                    <a:alphaModFix amt="12000"/>
                  </a:blip>
                  <a:tile tx="0" ty="0" sx="100000" sy="100000" flip="none" algn="tl"/>
                </a:blipFill>
              </a:rPr>
              <a:t>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D010242-67A5-948B-DBBB-184EFF15FEB8}"/>
              </a:ext>
            </a:extLst>
          </p:cNvPr>
          <p:cNvSpPr/>
          <p:nvPr/>
        </p:nvSpPr>
        <p:spPr>
          <a:xfrm>
            <a:off x="6953250" y="2097858"/>
            <a:ext cx="4509836" cy="3195410"/>
          </a:xfrm>
          <a:prstGeom prst="roundRect">
            <a:avLst/>
          </a:prstGeom>
          <a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>
                <a:blipFill>
                  <a:blip r:embed="rId4">
                    <a:alphaModFix amt="12000"/>
                  </a:blip>
                  <a:tile tx="0" ty="0" sx="100000" sy="100000" flip="none" algn="tl"/>
                </a:blip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B38E5-054B-D1CF-EB0D-3FAE8ACF87D7}"/>
              </a:ext>
            </a:extLst>
          </p:cNvPr>
          <p:cNvSpPr txBox="1"/>
          <p:nvPr/>
        </p:nvSpPr>
        <p:spPr>
          <a:xfrm>
            <a:off x="-5849120" y="2802382"/>
            <a:ext cx="56686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2EFEA"/>
                </a:solidFill>
                <a:latin typeface="Quicksand Light" pitchFamily="2" charset="0"/>
              </a:rPr>
              <a:t>Urban areas, especially in developing countries, are increasingly affected by visual pollution, which impacts health and environment.</a:t>
            </a:r>
          </a:p>
        </p:txBody>
      </p:sp>
      <p:sp>
        <p:nvSpPr>
          <p:cNvPr id="7" name="!!pic1">
            <a:extLst>
              <a:ext uri="{FF2B5EF4-FFF2-40B4-BE49-F238E27FC236}">
                <a16:creationId xmlns:a16="http://schemas.microsoft.com/office/drawing/2014/main" id="{9E46B007-7523-627D-5121-54A752676D17}"/>
              </a:ext>
            </a:extLst>
          </p:cNvPr>
          <p:cNvSpPr/>
          <p:nvPr/>
        </p:nvSpPr>
        <p:spPr>
          <a:xfrm>
            <a:off x="7922527" y="-2195252"/>
            <a:ext cx="2571282" cy="1821862"/>
          </a:xfrm>
          <a:prstGeom prst="roundRect">
            <a:avLst/>
          </a:prstGeom>
          <a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>
                <a:blipFill>
                  <a:blip r:embed="rId4">
                    <a:alphaModFix amt="12000"/>
                  </a:blip>
                  <a:tile tx="0" ty="0" sx="100000" sy="100000" flip="none" algn="tl"/>
                </a:blip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F96BE-6781-D65A-1A33-11121566D27B}"/>
              </a:ext>
            </a:extLst>
          </p:cNvPr>
          <p:cNvSpPr txBox="1"/>
          <p:nvPr/>
        </p:nvSpPr>
        <p:spPr>
          <a:xfrm>
            <a:off x="401284" y="2248384"/>
            <a:ext cx="56686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2EFEA"/>
                </a:solidFill>
                <a:latin typeface="Quicksand Light" pitchFamily="2" charset="0"/>
              </a:rPr>
              <a:t>Our app uses computer vision to spot visual pollutants and give each item a pollution score.</a:t>
            </a:r>
          </a:p>
          <a:p>
            <a:r>
              <a:rPr lang="en-US" sz="3600" b="1" dirty="0">
                <a:solidFill>
                  <a:srgbClr val="F2EFEA"/>
                </a:solidFill>
                <a:latin typeface="Quicksand Light" pitchFamily="2" charset="0"/>
              </a:rPr>
              <a:t>Users share pollution scores on social media to raise awareness</a:t>
            </a:r>
          </a:p>
        </p:txBody>
      </p:sp>
      <p:pic>
        <p:nvPicPr>
          <p:cNvPr id="6" name="Graphic 5" descr="Heart with solid fill">
            <a:extLst>
              <a:ext uri="{FF2B5EF4-FFF2-40B4-BE49-F238E27FC236}">
                <a16:creationId xmlns:a16="http://schemas.microsoft.com/office/drawing/2014/main" id="{02443D10-902C-7971-FEB7-8BCEBA2F18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3250" y="3898204"/>
            <a:ext cx="1395064" cy="1395064"/>
          </a:xfrm>
          <a:prstGeom prst="rect">
            <a:avLst/>
          </a:prstGeom>
        </p:spPr>
      </p:pic>
      <p:pic>
        <p:nvPicPr>
          <p:cNvPr id="9" name="Graphic 8" descr="Thumbs up sign with solid fill">
            <a:extLst>
              <a:ext uri="{FF2B5EF4-FFF2-40B4-BE49-F238E27FC236}">
                <a16:creationId xmlns:a16="http://schemas.microsoft.com/office/drawing/2014/main" id="{7A562CF0-F60E-9F82-2382-8A720DF6FE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98123" y="3873565"/>
            <a:ext cx="1395064" cy="13950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62B14-DFBC-C836-A723-134541D7A858}"/>
              </a:ext>
            </a:extLst>
          </p:cNvPr>
          <p:cNvSpPr txBox="1"/>
          <p:nvPr/>
        </p:nvSpPr>
        <p:spPr>
          <a:xfrm>
            <a:off x="427353" y="1055088"/>
            <a:ext cx="3763647" cy="728424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C9DED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F58D07-E3CE-9F19-37BA-A3BB4245C7EC}"/>
              </a:ext>
            </a:extLst>
          </p:cNvPr>
          <p:cNvSpPr txBox="1"/>
          <p:nvPr/>
        </p:nvSpPr>
        <p:spPr>
          <a:xfrm>
            <a:off x="427353" y="7322872"/>
            <a:ext cx="4977226" cy="5415677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Introduction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How it works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Benefits and Potential Impact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Technical Details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Future Development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53453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9DE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7F96BE-6781-D65A-1A33-11121566D27B}"/>
              </a:ext>
            </a:extLst>
          </p:cNvPr>
          <p:cNvSpPr txBox="1"/>
          <p:nvPr/>
        </p:nvSpPr>
        <p:spPr>
          <a:xfrm>
            <a:off x="-5726807" y="2248384"/>
            <a:ext cx="56686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2EFEA"/>
                </a:solidFill>
                <a:latin typeface="Quicksand Light" pitchFamily="2" charset="0"/>
              </a:rPr>
              <a:t>Our app uses computer vision to spot visual pollutants and give each item a pollution score.</a:t>
            </a:r>
          </a:p>
          <a:p>
            <a:r>
              <a:rPr lang="en-US" sz="3600" b="1" dirty="0">
                <a:solidFill>
                  <a:srgbClr val="F2EFEA"/>
                </a:solidFill>
                <a:latin typeface="Quicksand Light" pitchFamily="2" charset="0"/>
              </a:rPr>
              <a:t>Users share pollution scores on social media to raise awareness</a:t>
            </a:r>
          </a:p>
        </p:txBody>
      </p:sp>
      <p:pic>
        <p:nvPicPr>
          <p:cNvPr id="6" name="Graphic 5" descr="Heart with solid fill">
            <a:extLst>
              <a:ext uri="{FF2B5EF4-FFF2-40B4-BE49-F238E27FC236}">
                <a16:creationId xmlns:a16="http://schemas.microsoft.com/office/drawing/2014/main" id="{02443D10-902C-7971-FEB7-8BCEBA2F1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476053">
            <a:off x="6843767" y="7520271"/>
            <a:ext cx="839880" cy="839880"/>
          </a:xfrm>
          <a:prstGeom prst="rect">
            <a:avLst/>
          </a:prstGeom>
        </p:spPr>
      </p:pic>
      <p:pic>
        <p:nvPicPr>
          <p:cNvPr id="9" name="Graphic 8" descr="Thumbs up sign with solid fill">
            <a:extLst>
              <a:ext uri="{FF2B5EF4-FFF2-40B4-BE49-F238E27FC236}">
                <a16:creationId xmlns:a16="http://schemas.microsoft.com/office/drawing/2014/main" id="{7A562CF0-F60E-9F82-2382-8A720DF6F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65286">
            <a:off x="8126695" y="7740827"/>
            <a:ext cx="839880" cy="839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62B14-DFBC-C836-A723-134541D7A858}"/>
              </a:ext>
            </a:extLst>
          </p:cNvPr>
          <p:cNvSpPr txBox="1"/>
          <p:nvPr/>
        </p:nvSpPr>
        <p:spPr>
          <a:xfrm>
            <a:off x="-3944120" y="1055088"/>
            <a:ext cx="3763647" cy="728424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C9DED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Introduction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8E813F-CE5F-1F95-4C6F-408F5CDC5C1F}"/>
              </a:ext>
            </a:extLst>
          </p:cNvPr>
          <p:cNvSpPr/>
          <p:nvPr/>
        </p:nvSpPr>
        <p:spPr>
          <a:xfrm>
            <a:off x="13536304" y="2960190"/>
            <a:ext cx="2274826" cy="1611810"/>
          </a:xfrm>
          <a:prstGeom prst="roundRect">
            <a:avLst/>
          </a:prstGeom>
          <a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>
                <a:blipFill>
                  <a:blip r:embed="rId7">
                    <a:alphaModFix amt="12000"/>
                  </a:blip>
                  <a:tile tx="0" ty="0" sx="100000" sy="100000" flip="none" algn="tl"/>
                </a:blipFill>
              </a:rPr>
              <a:t> </a:t>
            </a:r>
          </a:p>
        </p:txBody>
      </p:sp>
      <p:pic>
        <p:nvPicPr>
          <p:cNvPr id="13" name="Picture 12" descr="A picture containing colorfulness, light&#10;&#10;Description automatically generated">
            <a:extLst>
              <a:ext uri="{FF2B5EF4-FFF2-40B4-BE49-F238E27FC236}">
                <a16:creationId xmlns:a16="http://schemas.microsoft.com/office/drawing/2014/main" id="{7726D106-B103-CD86-E305-4140E17CB0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" t="23290" r="36235" b="13263"/>
          <a:stretch/>
        </p:blipFill>
        <p:spPr>
          <a:xfrm>
            <a:off x="-181791" y="-123825"/>
            <a:ext cx="12555581" cy="71056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836C29-FFFC-E7B7-5492-6C7014CD7FD0}"/>
              </a:ext>
            </a:extLst>
          </p:cNvPr>
          <p:cNvSpPr txBox="1"/>
          <p:nvPr/>
        </p:nvSpPr>
        <p:spPr>
          <a:xfrm>
            <a:off x="458875" y="721161"/>
            <a:ext cx="4977226" cy="5162312"/>
          </a:xfrm>
          <a:prstGeom prst="roundRect">
            <a:avLst>
              <a:gd name="adj" fmla="val 567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How it works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Benefits and Potential Impact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Technical Details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Future Development</a:t>
            </a:r>
          </a:p>
          <a:p>
            <a:endParaRPr lang="en-US" sz="3200" dirty="0">
              <a:solidFill>
                <a:schemeClr val="bg1">
                  <a:lumMod val="9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Conclusion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F2C71CF-3652-3244-70EC-9DC17126ADCD}"/>
              </a:ext>
            </a:extLst>
          </p:cNvPr>
          <p:cNvSpPr/>
          <p:nvPr/>
        </p:nvSpPr>
        <p:spPr>
          <a:xfrm>
            <a:off x="6984818" y="806886"/>
            <a:ext cx="4427224" cy="5244228"/>
          </a:xfrm>
          <a:prstGeom prst="round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amera with solid fill">
            <a:extLst>
              <a:ext uri="{FF2B5EF4-FFF2-40B4-BE49-F238E27FC236}">
                <a16:creationId xmlns:a16="http://schemas.microsoft.com/office/drawing/2014/main" id="{79C9542F-1F67-8FDB-1E9B-B8E61567BD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35467" y="483690"/>
            <a:ext cx="2476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10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C9DE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colorfulness, light&#10;&#10;Description automatically generated">
            <a:extLst>
              <a:ext uri="{FF2B5EF4-FFF2-40B4-BE49-F238E27FC236}">
                <a16:creationId xmlns:a16="http://schemas.microsoft.com/office/drawing/2014/main" id="{7726D106-B103-CD86-E305-4140E17CB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" t="23290" r="36235" b="13263"/>
          <a:stretch/>
        </p:blipFill>
        <p:spPr>
          <a:xfrm>
            <a:off x="-181791" y="-123825"/>
            <a:ext cx="12555581" cy="7105650"/>
          </a:xfrm>
          <a:prstGeom prst="rect">
            <a:avLst/>
          </a:prstGeom>
        </p:spPr>
      </p:pic>
      <p:pic>
        <p:nvPicPr>
          <p:cNvPr id="5" name="Graphic 4" descr="Camera with solid fill">
            <a:extLst>
              <a:ext uri="{FF2B5EF4-FFF2-40B4-BE49-F238E27FC236}">
                <a16:creationId xmlns:a16="http://schemas.microsoft.com/office/drawing/2014/main" id="{1BF75718-1724-520B-7B48-AED3B4067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9648" y="285749"/>
            <a:ext cx="2552702" cy="2552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AAD36-CA0A-6B02-2AA9-96408677DB98}"/>
              </a:ext>
            </a:extLst>
          </p:cNvPr>
          <p:cNvSpPr txBox="1"/>
          <p:nvPr/>
        </p:nvSpPr>
        <p:spPr>
          <a:xfrm>
            <a:off x="119061" y="3565505"/>
            <a:ext cx="119538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2EFEA"/>
                </a:solidFill>
                <a:latin typeface="Quicksand Light" pitchFamily="2" charset="0"/>
              </a:rPr>
              <a:t>The computer vision-based mobile application works by using the smartphone's camera to capture live video of the road ahead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9BCDDF-76FB-23F0-5695-2199AC89E240}"/>
              </a:ext>
            </a:extLst>
          </p:cNvPr>
          <p:cNvSpPr txBox="1"/>
          <p:nvPr/>
        </p:nvSpPr>
        <p:spPr>
          <a:xfrm>
            <a:off x="12615046" y="3505347"/>
            <a:ext cx="120021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2EFEA"/>
                </a:solidFill>
                <a:latin typeface="Quicksand Light" pitchFamily="2" charset="0"/>
              </a:rPr>
              <a:t>The app then analyzes the stream using a deep neural network model that has been trained on our visual pollution object dataset.</a:t>
            </a:r>
          </a:p>
        </p:txBody>
      </p:sp>
      <p:pic>
        <p:nvPicPr>
          <p:cNvPr id="15" name="Graphic 14" descr="Processor with solid fill">
            <a:extLst>
              <a:ext uri="{FF2B5EF4-FFF2-40B4-BE49-F238E27FC236}">
                <a16:creationId xmlns:a16="http://schemas.microsoft.com/office/drawing/2014/main" id="{04183F42-BA05-DCAD-20A9-F11EE9853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22529" y="285751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86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colorfulness, light&#10;&#10;Description automatically generated">
            <a:extLst>
              <a:ext uri="{FF2B5EF4-FFF2-40B4-BE49-F238E27FC236}">
                <a16:creationId xmlns:a16="http://schemas.microsoft.com/office/drawing/2014/main" id="{7726D106-B103-CD86-E305-4140E17CB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" t="23290" r="36235" b="13263"/>
          <a:stretch/>
        </p:blipFill>
        <p:spPr>
          <a:xfrm>
            <a:off x="-181791" y="-123825"/>
            <a:ext cx="12555581" cy="7105650"/>
          </a:xfrm>
          <a:prstGeom prst="rect">
            <a:avLst/>
          </a:prstGeom>
        </p:spPr>
      </p:pic>
      <p:pic>
        <p:nvPicPr>
          <p:cNvPr id="5" name="Graphic 4" descr="Camera with solid fill">
            <a:extLst>
              <a:ext uri="{FF2B5EF4-FFF2-40B4-BE49-F238E27FC236}">
                <a16:creationId xmlns:a16="http://schemas.microsoft.com/office/drawing/2014/main" id="{1BF75718-1724-520B-7B48-AED3B4067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694573" y="368904"/>
            <a:ext cx="2552702" cy="2552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AAD36-CA0A-6B02-2AA9-96408677DB98}"/>
              </a:ext>
            </a:extLst>
          </p:cNvPr>
          <p:cNvSpPr txBox="1"/>
          <p:nvPr/>
        </p:nvSpPr>
        <p:spPr>
          <a:xfrm>
            <a:off x="-12453939" y="3565505"/>
            <a:ext cx="119538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2EFEA"/>
                </a:solidFill>
                <a:latin typeface="Quicksand Light" pitchFamily="2" charset="0"/>
              </a:rPr>
              <a:t>The computer vision-based mobile application works by using the smartphone's camera to capture live video of the road ahead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3DB3F-E400-A122-4D24-391B2722C921}"/>
              </a:ext>
            </a:extLst>
          </p:cNvPr>
          <p:cNvSpPr txBox="1"/>
          <p:nvPr/>
        </p:nvSpPr>
        <p:spPr>
          <a:xfrm>
            <a:off x="94904" y="3565505"/>
            <a:ext cx="120021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2EFEA"/>
                </a:solidFill>
                <a:latin typeface="Quicksand Light" pitchFamily="2" charset="0"/>
              </a:rPr>
              <a:t>The app then analyzes the stream using a deep neural network model that has been trained on our visual pollution object dataset.</a:t>
            </a:r>
          </a:p>
        </p:txBody>
      </p:sp>
      <p:pic>
        <p:nvPicPr>
          <p:cNvPr id="3" name="Graphic 2" descr="Processor with solid fill">
            <a:extLst>
              <a:ext uri="{FF2B5EF4-FFF2-40B4-BE49-F238E27FC236}">
                <a16:creationId xmlns:a16="http://schemas.microsoft.com/office/drawing/2014/main" id="{5C7F25F3-73B6-5178-2B7C-45DCCAC2B5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19649" y="368906"/>
            <a:ext cx="2552700" cy="255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FA027F-9D45-2857-F420-83D3D9CDBE1A}"/>
              </a:ext>
            </a:extLst>
          </p:cNvPr>
          <p:cNvSpPr txBox="1"/>
          <p:nvPr/>
        </p:nvSpPr>
        <p:spPr>
          <a:xfrm>
            <a:off x="12650485" y="3226950"/>
            <a:ext cx="1200219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2EFEA"/>
                </a:solidFill>
                <a:latin typeface="Quicksand Light" pitchFamily="2" charset="0"/>
              </a:rPr>
              <a:t>When the app detects any of these objects, it assigns a pollution index based on the severity of the object. For example, a large pothole would be assigned a higher pollution index than a small one</a:t>
            </a:r>
          </a:p>
        </p:txBody>
      </p:sp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E181735D-BA47-51FD-3217-39A25021B6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651580" y="579803"/>
            <a:ext cx="2130904" cy="213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47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colorfulness, light&#10;&#10;Description automatically generated">
            <a:extLst>
              <a:ext uri="{FF2B5EF4-FFF2-40B4-BE49-F238E27FC236}">
                <a16:creationId xmlns:a16="http://schemas.microsoft.com/office/drawing/2014/main" id="{7726D106-B103-CD86-E305-4140E17CB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" t="23290" r="36235" b="13263"/>
          <a:stretch/>
        </p:blipFill>
        <p:spPr>
          <a:xfrm>
            <a:off x="-181791" y="-123825"/>
            <a:ext cx="12555581" cy="7105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83DB3F-E400-A122-4D24-391B2722C921}"/>
              </a:ext>
            </a:extLst>
          </p:cNvPr>
          <p:cNvSpPr txBox="1"/>
          <p:nvPr/>
        </p:nvSpPr>
        <p:spPr>
          <a:xfrm>
            <a:off x="-12857749" y="3565505"/>
            <a:ext cx="120021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2EFEA"/>
                </a:solidFill>
                <a:latin typeface="Quicksand Light" pitchFamily="2" charset="0"/>
              </a:rPr>
              <a:t>The app then analyzes the stream using a deep neural network model that has been trained on our visual pollution object dataset.</a:t>
            </a:r>
          </a:p>
        </p:txBody>
      </p:sp>
      <p:pic>
        <p:nvPicPr>
          <p:cNvPr id="3" name="Graphic 2" descr="Processor with solid fill">
            <a:extLst>
              <a:ext uri="{FF2B5EF4-FFF2-40B4-BE49-F238E27FC236}">
                <a16:creationId xmlns:a16="http://schemas.microsoft.com/office/drawing/2014/main" id="{5C7F25F3-73B6-5178-2B7C-45DCCAC2B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207952" y="368906"/>
            <a:ext cx="2552700" cy="255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AEB80D-2A40-0DFA-F6E4-F81DBAF41985}"/>
              </a:ext>
            </a:extLst>
          </p:cNvPr>
          <p:cNvSpPr txBox="1"/>
          <p:nvPr/>
        </p:nvSpPr>
        <p:spPr>
          <a:xfrm>
            <a:off x="189810" y="3226950"/>
            <a:ext cx="120021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2EFEA"/>
                </a:solidFill>
                <a:latin typeface="Quicksand Light" pitchFamily="2" charset="0"/>
              </a:rPr>
              <a:t>When the app detects any of these objects, it assigns a pollution index based on the severity of the object. For example, a large pothole would be assigned a higher pollution index than a small one</a:t>
            </a:r>
          </a:p>
        </p:txBody>
      </p:sp>
      <p:pic>
        <p:nvPicPr>
          <p:cNvPr id="7" name="Graphic 6" descr="Warning with solid fill">
            <a:extLst>
              <a:ext uri="{FF2B5EF4-FFF2-40B4-BE49-F238E27FC236}">
                <a16:creationId xmlns:a16="http://schemas.microsoft.com/office/drawing/2014/main" id="{C805028A-9077-B6A8-196A-594C16CA8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5453" y="579804"/>
            <a:ext cx="2130904" cy="21309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CCD64A-2999-50FE-3E12-7B4F6A29CF0F}"/>
              </a:ext>
            </a:extLst>
          </p:cNvPr>
          <p:cNvSpPr txBox="1"/>
          <p:nvPr/>
        </p:nvSpPr>
        <p:spPr>
          <a:xfrm>
            <a:off x="12563601" y="3226950"/>
            <a:ext cx="89247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2EFEA"/>
                </a:solidFill>
                <a:latin typeface="Quicksand Light" pitchFamily="2" charset="0"/>
              </a:rPr>
              <a:t>Users can view their pollution score and share it on social media platforms like Facebook to raise awareness about the issue.</a:t>
            </a:r>
          </a:p>
        </p:txBody>
      </p:sp>
      <p:pic>
        <p:nvPicPr>
          <p:cNvPr id="11" name="Graphic 10" descr="User Crown Male with solid fill">
            <a:extLst>
              <a:ext uri="{FF2B5EF4-FFF2-40B4-BE49-F238E27FC236}">
                <a16:creationId xmlns:a16="http://schemas.microsoft.com/office/drawing/2014/main" id="{4EB07B06-50D2-3345-E97E-F3B823735D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81034" y="666688"/>
            <a:ext cx="1957136" cy="19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20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FE4DA1D2800F479FB759E5687BFBE8" ma:contentTypeVersion="13" ma:contentTypeDescription="Create a new document." ma:contentTypeScope="" ma:versionID="5f750d86f0b46bba8ed24fef688e6251">
  <xsd:schema xmlns:xsd="http://www.w3.org/2001/XMLSchema" xmlns:xs="http://www.w3.org/2001/XMLSchema" xmlns:p="http://schemas.microsoft.com/office/2006/metadata/properties" xmlns:ns3="dedbaf27-5f87-468e-a222-5834ab543f01" xmlns:ns4="a8f20d2f-dec0-4ba5-b3a8-221db16cd299" targetNamespace="http://schemas.microsoft.com/office/2006/metadata/properties" ma:root="true" ma:fieldsID="669f78ac78bd21aa95e0d27983898d74" ns3:_="" ns4:_="">
    <xsd:import namespace="dedbaf27-5f87-468e-a222-5834ab543f01"/>
    <xsd:import namespace="a8f20d2f-dec0-4ba5-b3a8-221db16cd29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dbaf27-5f87-468e-a222-5834ab543f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20d2f-dec0-4ba5-b3a8-221db16cd29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edbaf27-5f87-468e-a222-5834ab543f01" xsi:nil="true"/>
  </documentManagement>
</p:properties>
</file>

<file path=customXml/itemProps1.xml><?xml version="1.0" encoding="utf-8"?>
<ds:datastoreItem xmlns:ds="http://schemas.openxmlformats.org/officeDocument/2006/customXml" ds:itemID="{DDF511B5-FFB9-4C43-8C56-0EEB0AD5C3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798757-6E40-4FB3-A628-DDA87A3FF9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dbaf27-5f87-468e-a222-5834ab543f01"/>
    <ds:schemaRef ds:uri="a8f20d2f-dec0-4ba5-b3a8-221db16cd2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A210438-0564-4FF9-A5B2-9EDFC6041BC8}">
  <ds:schemaRefs>
    <ds:schemaRef ds:uri="http://purl.org/dc/dcmitype/"/>
    <ds:schemaRef ds:uri="http://purl.org/dc/elements/1.1/"/>
    <ds:schemaRef ds:uri="a8f20d2f-dec0-4ba5-b3a8-221db16cd299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schemas.microsoft.com/office/2006/documentManagement/types"/>
    <ds:schemaRef ds:uri="dedbaf27-5f87-468e-a222-5834ab543f01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950</Words>
  <Application>Microsoft Office PowerPoint</Application>
  <PresentationFormat>Widescreen</PresentationFormat>
  <Paragraphs>140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Poppins Black</vt:lpstr>
      <vt:lpstr>Poppins SemiBold</vt:lpstr>
      <vt:lpstr>Quicksand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200901045</dc:creator>
  <cp:lastModifiedBy>200901045</cp:lastModifiedBy>
  <cp:revision>2</cp:revision>
  <dcterms:created xsi:type="dcterms:W3CDTF">2023-05-08T17:57:45Z</dcterms:created>
  <dcterms:modified xsi:type="dcterms:W3CDTF">2023-05-09T01:49:25Z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0x0101000FFE4DA1D2800F479FB759E5687BFBE8</vt:lpwstr>
  </property>
</Properties>
</file>